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63" r:id="rId3"/>
    <p:sldId id="284" r:id="rId4"/>
    <p:sldId id="511" r:id="rId5"/>
    <p:sldId id="307" r:id="rId6"/>
    <p:sldId id="308" r:id="rId7"/>
    <p:sldId id="512" r:id="rId8"/>
    <p:sldId id="288" r:id="rId9"/>
    <p:sldId id="513" r:id="rId10"/>
    <p:sldId id="296" r:id="rId11"/>
    <p:sldId id="316" r:id="rId12"/>
    <p:sldId id="317" r:id="rId13"/>
    <p:sldId id="509" r:id="rId14"/>
    <p:sldId id="514" r:id="rId15"/>
    <p:sldId id="366" r:id="rId16"/>
    <p:sldId id="465" r:id="rId17"/>
    <p:sldId id="466" r:id="rId18"/>
    <p:sldId id="424" r:id="rId19"/>
    <p:sldId id="425" r:id="rId20"/>
    <p:sldId id="548" r:id="rId21"/>
    <p:sldId id="549" r:id="rId22"/>
    <p:sldId id="550" r:id="rId23"/>
    <p:sldId id="551" r:id="rId24"/>
    <p:sldId id="552" r:id="rId25"/>
    <p:sldId id="553" r:id="rId26"/>
    <p:sldId id="467" r:id="rId27"/>
    <p:sldId id="468" r:id="rId28"/>
    <p:sldId id="470" r:id="rId29"/>
    <p:sldId id="469" r:id="rId30"/>
    <p:sldId id="471" r:id="rId31"/>
    <p:sldId id="472" r:id="rId32"/>
    <p:sldId id="473" r:id="rId33"/>
    <p:sldId id="474" r:id="rId34"/>
    <p:sldId id="369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4" r:id="rId44"/>
    <p:sldId id="516" r:id="rId45"/>
    <p:sldId id="518" r:id="rId46"/>
    <p:sldId id="519" r:id="rId47"/>
    <p:sldId id="520" r:id="rId48"/>
    <p:sldId id="517" r:id="rId49"/>
    <p:sldId id="524" r:id="rId50"/>
    <p:sldId id="525" r:id="rId51"/>
    <p:sldId id="526" r:id="rId52"/>
    <p:sldId id="527" r:id="rId53"/>
    <p:sldId id="528" r:id="rId54"/>
    <p:sldId id="529" r:id="rId55"/>
    <p:sldId id="530" r:id="rId56"/>
    <p:sldId id="531" r:id="rId57"/>
    <p:sldId id="532" r:id="rId58"/>
    <p:sldId id="533" r:id="rId59"/>
    <p:sldId id="534" r:id="rId60"/>
    <p:sldId id="535" r:id="rId61"/>
    <p:sldId id="536" r:id="rId62"/>
    <p:sldId id="537" r:id="rId63"/>
    <p:sldId id="538" r:id="rId64"/>
    <p:sldId id="540" r:id="rId65"/>
    <p:sldId id="541" r:id="rId66"/>
    <p:sldId id="542" r:id="rId67"/>
    <p:sldId id="539" r:id="rId68"/>
    <p:sldId id="543" r:id="rId69"/>
    <p:sldId id="544" r:id="rId70"/>
    <p:sldId id="545" r:id="rId71"/>
    <p:sldId id="546" r:id="rId72"/>
    <p:sldId id="547" r:id="rId73"/>
    <p:sldId id="515" r:id="rId74"/>
    <p:sldId id="362" r:id="rId75"/>
    <p:sldId id="297" r:id="rId7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Tahoma" panose="020B0604030504040204" pitchFamily="34" charset="0"/>
      <p:regular r:id="rId83"/>
      <p:bold r:id="rId84"/>
    </p:embeddedFont>
    <p:embeddedFont>
      <p:font typeface="TH Sarabun New" panose="020B0500040200020003" pitchFamily="34" charset="-34"/>
      <p:regular r:id="rId85"/>
      <p:bold r:id="rId86"/>
      <p:italic r:id="rId87"/>
      <p:boldItalic r:id="rId88"/>
    </p:embeddedFont>
    <p:embeddedFont>
      <p:font typeface="TH SarabunPSK" panose="020B0500040200020003" pitchFamily="34" charset="-34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5E057-F56B-4113-8E3F-E8895DF2E6A4}">
          <p14:sldIdLst>
            <p14:sldId id="256"/>
            <p14:sldId id="263"/>
            <p14:sldId id="284"/>
            <p14:sldId id="511"/>
            <p14:sldId id="307"/>
            <p14:sldId id="308"/>
            <p14:sldId id="512"/>
            <p14:sldId id="288"/>
            <p14:sldId id="513"/>
            <p14:sldId id="296"/>
            <p14:sldId id="316"/>
            <p14:sldId id="317"/>
            <p14:sldId id="509"/>
            <p14:sldId id="514"/>
            <p14:sldId id="366"/>
            <p14:sldId id="465"/>
            <p14:sldId id="466"/>
            <p14:sldId id="424"/>
            <p14:sldId id="425"/>
            <p14:sldId id="548"/>
            <p14:sldId id="549"/>
            <p14:sldId id="550"/>
            <p14:sldId id="551"/>
            <p14:sldId id="552"/>
            <p14:sldId id="553"/>
            <p14:sldId id="467"/>
            <p14:sldId id="468"/>
            <p14:sldId id="470"/>
            <p14:sldId id="469"/>
            <p14:sldId id="471"/>
            <p14:sldId id="472"/>
            <p14:sldId id="473"/>
            <p14:sldId id="474"/>
            <p14:sldId id="369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4"/>
            <p14:sldId id="516"/>
            <p14:sldId id="518"/>
            <p14:sldId id="519"/>
            <p14:sldId id="520"/>
            <p14:sldId id="517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40"/>
            <p14:sldId id="541"/>
            <p14:sldId id="542"/>
            <p14:sldId id="539"/>
            <p14:sldId id="543"/>
            <p14:sldId id="544"/>
            <p14:sldId id="545"/>
            <p14:sldId id="546"/>
            <p14:sldId id="547"/>
            <p14:sldId id="515"/>
            <p14:sldId id="362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CA6"/>
    <a:srgbClr val="824100"/>
    <a:srgbClr val="0000FF"/>
    <a:srgbClr val="603000"/>
    <a:srgbClr val="3E1F00"/>
    <a:srgbClr val="FDD851"/>
    <a:srgbClr val="AF6121"/>
    <a:srgbClr val="FEEBA4"/>
    <a:srgbClr val="997137"/>
    <a:srgbClr val="A37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สไตล์สีปานกลาง 2 - เน้น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9420" autoAdjust="0"/>
  </p:normalViewPr>
  <p:slideViewPr>
    <p:cSldViewPr>
      <p:cViewPr varScale="1">
        <p:scale>
          <a:sx n="91" d="100"/>
          <a:sy n="91" d="100"/>
        </p:scale>
        <p:origin x="1066" y="67"/>
      </p:cViewPr>
      <p:guideLst>
        <p:guide orient="horz" pos="21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9748F-428B-40B3-B717-166354352310}" type="datetimeFigureOut">
              <a:rPr lang="en-US" smtClean="0"/>
              <a:t>21-Feb-21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380F0-8BED-4347-B3C1-C97096CD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247D6-F6CF-4CA0-80AF-E290F9AE7EBD}" type="datetimeFigureOut">
              <a:rPr lang="en-US" smtClean="0"/>
              <a:t>21-Feb-21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45160-0EBC-4359-9BA2-88838BE3928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68EA-10E0-46A5-9CF4-0E8CC2603852}" type="datetime1">
              <a:rPr lang="en-US" smtClean="0"/>
              <a:t>21-Feb-21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A1CE-2721-40DF-8851-50575DB372B8}" type="datetime1">
              <a:rPr lang="en-US" smtClean="0"/>
              <a:t>21-Feb-21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FA45-2179-4773-8058-FCB24E8D194F}" type="datetime1">
              <a:rPr lang="en-US" smtClean="0"/>
              <a:t>21-Feb-21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AA4B-76ED-43EA-84CE-269DBC4FD4A0}" type="datetime1">
              <a:rPr lang="en-US" smtClean="0"/>
              <a:t>21-Feb-21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0132-89B1-45D9-BFFB-37CA07935E7C}" type="datetime1">
              <a:rPr lang="en-US" smtClean="0"/>
              <a:t>21-Feb-21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86B7-08D8-4A13-B611-BC71E032A2BD}" type="datetime1">
              <a:rPr lang="en-US" smtClean="0"/>
              <a:t>21-Feb-21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1457-2184-4386-9857-F1A6F27C989A}" type="datetime1">
              <a:rPr lang="en-US" smtClean="0"/>
              <a:t>21-Feb-21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D6E1-A988-4C5C-94BC-870522A89BE6}" type="datetime1">
              <a:rPr lang="en-US" smtClean="0"/>
              <a:t>21-Feb-21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F4DE-5D3E-4CA3-9A14-3B6F28BE7F3A}" type="datetime1">
              <a:rPr lang="en-US" smtClean="0"/>
              <a:t>21-Feb-21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084A-A9E4-4C88-8F32-CACADE69DEA0}" type="datetime1">
              <a:rPr lang="en-US" smtClean="0"/>
              <a:t>21-Feb-21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C095-B784-4E5C-8D47-CD8BCB4666D7}" type="datetime1">
              <a:rPr lang="en-US" smtClean="0"/>
              <a:t>21-Feb-21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D4B1-A05C-49A0-9440-95E8F18A320B}" type="datetime1">
              <a:rPr lang="en-US" smtClean="0"/>
              <a:t>21-Feb-21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11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24.wmf"/><Relationship Id="rId2" Type="http://schemas.openxmlformats.org/officeDocument/2006/relationships/image" Target="../media/image13.png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wmf"/><Relationship Id="rId11" Type="http://schemas.openxmlformats.org/officeDocument/2006/relationships/image" Target="../media/image21.wmf"/><Relationship Id="rId5" Type="http://schemas.openxmlformats.org/officeDocument/2006/relationships/oleObject" Target="../embeddings/oleObject5.bin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25.wmf"/><Relationship Id="rId4" Type="http://schemas.openxmlformats.org/officeDocument/2006/relationships/image" Target="../media/image17.wmf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-15240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0" y="5181600"/>
            <a:ext cx="9143999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แสดงแนวคิดการฝึกของระบบซื้อขายอัตโนมัติหลายสกุลเงิน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71600" y="914400"/>
            <a:ext cx="6324600" cy="4343400"/>
            <a:chOff x="2578" y="2058"/>
            <a:chExt cx="8856" cy="7624"/>
          </a:xfrm>
        </p:grpSpPr>
        <p:pic>
          <p:nvPicPr>
            <p:cNvPr id="2059" name="รูปภาพ 9" descr="2011-06-15-01-535x5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" y="2247"/>
              <a:ext cx="1590" cy="1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ตัวแทนเนื้อหา 8" descr="user-logo"/>
            <p:cNvPicPr>
              <a:picLocks noGrp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" y="2058"/>
              <a:ext cx="1470" cy="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รูปภาพ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3" y="7074"/>
              <a:ext cx="2055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รูปภาพ 23" descr="รูปภาพ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" y="6282"/>
              <a:ext cx="2330" cy="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ลูกศรเชื่อมต่อแบบตรง 17"/>
            <p:cNvCxnSpPr/>
            <p:nvPr/>
          </p:nvCxnSpPr>
          <p:spPr>
            <a:xfrm>
              <a:off x="4231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คำบรรยายภาพแบบเมฆ 18"/>
            <p:cNvSpPr/>
            <p:nvPr/>
          </p:nvSpPr>
          <p:spPr>
            <a:xfrm>
              <a:off x="8867" y="5000"/>
              <a:ext cx="2567" cy="978"/>
            </a:xfrm>
            <a:prstGeom prst="cloudCallout">
              <a:avLst>
                <a:gd name="adj1" fmla="val -37924"/>
                <a:gd name="adj2" fmla="val 439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ea typeface="Times New Roman" panose="02020603050405020304" pitchFamily="18" charset="0"/>
                  <a:cs typeface="CordiaUPC" panose="020B0304020202020204" pitchFamily="34" charset="-34"/>
                </a:rPr>
                <a:t>Internet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ordiaUPC" panose="020B0304020202020204" pitchFamily="34" charset="-34"/>
                </a:rPr>
                <a:t> </a:t>
              </a:r>
            </a:p>
          </p:txBody>
        </p:sp>
        <p:cxnSp>
          <p:nvCxnSpPr>
            <p:cNvPr id="21" name="ลูกศรเชื่อมต่อแบบตรง 20"/>
            <p:cNvCxnSpPr/>
            <p:nvPr/>
          </p:nvCxnSpPr>
          <p:spPr>
            <a:xfrm flipV="1">
              <a:off x="5820" y="7542"/>
              <a:ext cx="3253" cy="22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ลูกศรเชื่อมต่อแบบตรง 21"/>
            <p:cNvCxnSpPr/>
            <p:nvPr/>
          </p:nvCxnSpPr>
          <p:spPr>
            <a:xfrm rot="6000000" flipH="1">
              <a:off x="9626" y="6348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ลูกศรเชื่อมต่อแบบตรง 22"/>
            <p:cNvCxnSpPr/>
            <p:nvPr/>
          </p:nvCxnSpPr>
          <p:spPr>
            <a:xfrm rot="6000000" flipH="1">
              <a:off x="9769" y="4389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3" name="รูปภาพ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" y="2226"/>
              <a:ext cx="1873" cy="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2833" y="2912"/>
              <a:ext cx="1223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User</a:t>
              </a: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</a:t>
              </a: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                  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5820" y="2100"/>
              <a:ext cx="1657" cy="2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Computer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4" name="ลูกศรเชื่อมต่อแบบตรง 33"/>
            <p:cNvCxnSpPr/>
            <p:nvPr/>
          </p:nvCxnSpPr>
          <p:spPr>
            <a:xfrm>
              <a:off x="7516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17"/>
            <p:cNvSpPr>
              <a:spLocks noChangeArrowheads="1"/>
            </p:cNvSpPr>
            <p:nvPr/>
          </p:nvSpPr>
          <p:spPr bwMode="auto">
            <a:xfrm>
              <a:off x="3456" y="7731"/>
              <a:ext cx="1657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lang="en-US" sz="1200" dirty="0"/>
                <a:t>Broker</a:t>
              </a:r>
              <a:r>
                <a:rPr lang="th-TH" sz="1200" dirty="0"/>
                <a:t> </a:t>
              </a:r>
              <a:r>
                <a:rPr lang="th-TH" sz="1600" dirty="0"/>
                <a:t> </a:t>
              </a:r>
              <a:endParaRPr lang="en-US" sz="16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38600"/>
            <a:ext cx="9144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แสดงแนวคิดการทดสอบของ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</a:t>
            </a:r>
            <a:endParaRPr lang="en-US" sz="20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3785650" cy="1513840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209800" y="6324600"/>
            <a:ext cx="624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https://www.babypips.com/learn/forex/what-is-currency-correlation</a:t>
            </a:r>
          </a:p>
        </p:txBody>
      </p:sp>
      <p:sp>
        <p:nvSpPr>
          <p:cNvPr id="9" name="สี่เหลี่ยมผืนผ้า 4"/>
          <p:cNvSpPr/>
          <p:nvPr/>
        </p:nvSpPr>
        <p:spPr>
          <a:xfrm>
            <a:off x="457200" y="4572000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Positive correlation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และข้อมูลเคลื่อนไหวไปในทิศทางเดียวกัน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Negative correlation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และข้อมูลเคลื่อนไหวไปในทิศตรงกันข้ามกัน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Weak correlation </a:t>
            </a:r>
            <a:r>
              <a:rPr lang="th-TH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ความสัมพันธ์กันต่ำ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หาความสัมพันธ์กันแทบจะไม่ได้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ค่า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Correlation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ก็จะมีค่าเข้าใกล้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 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304800" y="914400"/>
            <a:ext cx="883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Correlation 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คือค่าอะไร?</a:t>
            </a:r>
            <a:endParaRPr lang="en-US" sz="3200" b="1" dirty="0">
              <a:solidFill>
                <a:srgbClr val="002060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endParaRPr lang="en-US" sz="1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“Correlation” เป็นอีกค่าพื้นฐานที่มีความพิเศษ และมีประโยชน์เป็นอย่างมากในการเทรด เนื่องจากเป็นค่าที่สามารถบอก “ความสัมพันธ์ของข้อมูล” ความสัมพันธ์นี้จะสามารถนำไปสู่การทำนายข้อมูลในอนาคต</a:t>
            </a:r>
          </a:p>
        </p:txBody>
      </p:sp>
      <p:sp>
        <p:nvSpPr>
          <p:cNvPr id="13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2895600"/>
            <a:ext cx="9144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tabLst>
                <a:tab pos="310515" algn="l"/>
                <a:tab pos="2637155" algn="ctr"/>
              </a:tabLst>
            </a:pPr>
            <a:r>
              <a:rPr lang="en-US" altLang="th-TH" sz="2000" b="1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รูปสูตรการคำนวณหา</a:t>
            </a:r>
            <a:r>
              <a:rPr lang="en-US" sz="20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ค่าสัมประสิทธิ์สหสัมพันธุ์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(</a:t>
            </a:r>
            <a:r>
              <a:rPr lang="en-US" altLang="th-TH" sz="2000" b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Correlation)</a:t>
            </a:r>
            <a:endParaRPr lang="en-US" altLang="th-TH" sz="20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219200" y="3581400"/>
            <a:ext cx="83356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ค่าสัมประสิทธิ์สหสัมพันธุ์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x </a:t>
            </a:r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ค่าผลรวมของข้อมูลที่วัดได้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จากตัวแปรที่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1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y </a:t>
            </a:r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ค่าผลรวมของข้อมูลที่วัดได้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จากตัวแปรที่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2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  <a:sym typeface="+mn-ea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ผลรวมของตัวแปรที่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1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  <a:sym typeface="+mn-ea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ผลรวมของตัวแปรที่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2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  <a:sym typeface="+mn-ea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ผลรวมของผลคูณระหว่าง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1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และ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2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57400" y="1524000"/>
            <a:ext cx="4984786" cy="1371600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0"/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5231409"/>
              </p:ext>
            </p:extLst>
          </p:nvPr>
        </p:nvGraphicFramePr>
        <p:xfrm>
          <a:off x="1219200" y="4724400"/>
          <a:ext cx="330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0200" imgH="254000" progId="Equation.KSEE3">
                  <p:embed/>
                </p:oleObj>
              </mc:Choice>
              <mc:Fallback>
                <p:oleObj r:id="rId3" imgW="3302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4724400"/>
                        <a:ext cx="330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448745"/>
              </p:ext>
            </p:extLst>
          </p:nvPr>
        </p:nvGraphicFramePr>
        <p:xfrm>
          <a:off x="1219200" y="5105400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42900" imgH="254000" progId="Equation.KSEE3">
                  <p:embed/>
                </p:oleObj>
              </mc:Choice>
              <mc:Fallback>
                <p:oleObj r:id="rId5" imgW="342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9200" y="5105400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734672"/>
              </p:ext>
            </p:extLst>
          </p:nvPr>
        </p:nvGraphicFramePr>
        <p:xfrm>
          <a:off x="1219200" y="5486400"/>
          <a:ext cx="40576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05765" imgH="254000" progId="Equation.KSEE3">
                  <p:embed/>
                </p:oleObj>
              </mc:Choice>
              <mc:Fallback>
                <p:oleObj r:id="rId7" imgW="405765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5486400"/>
                        <a:ext cx="405765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81000" y="9144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สูตรการคำนวณหาค่าสัมประสิทธิ์</a:t>
            </a:r>
            <a:r>
              <a:rPr lang="th-TH" sz="3200" b="1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สหสัม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พันธุ์ (</a:t>
            </a:r>
            <a:r>
              <a:rPr lang="th-TH" sz="3200" b="1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Correlation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23" name="TextBox 5"/>
          <p:cNvSpPr txBox="1"/>
          <p:nvPr/>
        </p:nvSpPr>
        <p:spPr>
          <a:xfrm>
            <a:off x="2824766" y="6128649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https://www.statisticshowto.datasciencecentral.com/probability-and-statistics/correlation-coefficient-formula/</a:t>
            </a:r>
          </a:p>
        </p:txBody>
      </p:sp>
      <p:sp>
        <p:nvSpPr>
          <p:cNvPr id="1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592324"/>
            <a:ext cx="914399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tabLst>
                <a:tab pos="310515" algn="l"/>
                <a:tab pos="2637155" algn="ctr"/>
              </a:tabLst>
            </a:pPr>
            <a:r>
              <a:rPr lang="en-US" altLang="th-TH" sz="2000" b="1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สูตรการคำนวณหา</a:t>
            </a:r>
            <a:r>
              <a:rPr lang="en-US" sz="20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ค่าสัมประสิทธิ์สหสัมพันธุ์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(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Correlation)</a:t>
            </a:r>
            <a:endParaRPr lang="en-US" altLang="th-TH" sz="20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9144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สูตรการคำนวณหาค่าสัมประสิทธิ์</a:t>
            </a:r>
            <a:r>
              <a:rPr lang="th-TH" sz="3200" b="1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สหสัม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พันธุ์ (</a:t>
            </a:r>
            <a:r>
              <a:rPr lang="th-TH" sz="3200" b="1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Correlation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0" y="4724400"/>
            <a:ext cx="2341880" cy="644525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0"/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80912128"/>
              </p:ext>
            </p:extLst>
          </p:nvPr>
        </p:nvGraphicFramePr>
        <p:xfrm>
          <a:off x="2236470" y="4358164"/>
          <a:ext cx="792480" cy="28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11200" imgH="254000" progId="Equation.KSEE3">
                  <p:embed/>
                </p:oleObj>
              </mc:Choice>
              <mc:Fallback>
                <p:oleObj r:id="rId3" imgW="7112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6470" y="4358164"/>
                        <a:ext cx="792480" cy="283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237790"/>
              </p:ext>
            </p:extLst>
          </p:nvPr>
        </p:nvGraphicFramePr>
        <p:xfrm>
          <a:off x="3199765" y="4343400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723900" imgH="254000" progId="Equation.KSEE3">
                  <p:embed/>
                </p:oleObj>
              </mc:Choice>
              <mc:Fallback>
                <p:oleObj r:id="rId5" imgW="723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9765" y="4343400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382235"/>
              </p:ext>
            </p:extLst>
          </p:nvPr>
        </p:nvGraphicFramePr>
        <p:xfrm>
          <a:off x="4106546" y="4358005"/>
          <a:ext cx="977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77900" imgH="254000" progId="Equation.KSEE3">
                  <p:embed/>
                </p:oleObj>
              </mc:Choice>
              <mc:Fallback>
                <p:oleObj r:id="rId7" imgW="977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6546" y="4358005"/>
                        <a:ext cx="977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1524000"/>
            <a:ext cx="5337810" cy="2014220"/>
          </a:xfrm>
          <a:prstGeom prst="rect">
            <a:avLst/>
          </a:prstGeom>
        </p:spPr>
      </p:pic>
      <p:graphicFrame>
        <p:nvGraphicFramePr>
          <p:cNvPr id="11" name="Object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653631"/>
              </p:ext>
            </p:extLst>
          </p:nvPr>
        </p:nvGraphicFramePr>
        <p:xfrm>
          <a:off x="5307965" y="4343401"/>
          <a:ext cx="939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939800" imgH="279400" progId="Equation.KSEE3">
                  <p:embed/>
                </p:oleObj>
              </mc:Choice>
              <mc:Fallback>
                <p:oleObj r:id="rId10" imgW="939800" imgH="2794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07965" y="4343401"/>
                        <a:ext cx="939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673847"/>
              </p:ext>
            </p:extLst>
          </p:nvPr>
        </p:nvGraphicFramePr>
        <p:xfrm>
          <a:off x="6324600" y="4343400"/>
          <a:ext cx="977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977900" imgH="279400" progId="Equation.KSEE3">
                  <p:embed/>
                </p:oleObj>
              </mc:Choice>
              <mc:Fallback>
                <p:oleObj r:id="rId12" imgW="977900" imgH="2794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24600" y="4343400"/>
                        <a:ext cx="977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244958"/>
              </p:ext>
            </p:extLst>
          </p:nvPr>
        </p:nvGraphicFramePr>
        <p:xfrm>
          <a:off x="1471295" y="4384199"/>
          <a:ext cx="396240" cy="19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355600" imgH="177165" progId="Equation.KSEE3">
                  <p:embed/>
                </p:oleObj>
              </mc:Choice>
              <mc:Fallback>
                <p:oleObj r:id="rId14" imgW="355600" imgH="177165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71295" y="4384199"/>
                        <a:ext cx="396240" cy="19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394798"/>
              </p:ext>
            </p:extLst>
          </p:nvPr>
        </p:nvGraphicFramePr>
        <p:xfrm>
          <a:off x="4191000" y="4800600"/>
          <a:ext cx="3128010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806700" imgH="444500" progId="Equation.KSEE3">
                  <p:embed/>
                </p:oleObj>
              </mc:Choice>
              <mc:Fallback>
                <p:oleObj r:id="rId16" imgW="2806700" imgH="4445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91000" y="4800600"/>
                        <a:ext cx="3128010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928890"/>
              </p:ext>
            </p:extLst>
          </p:nvPr>
        </p:nvGraphicFramePr>
        <p:xfrm>
          <a:off x="4191000" y="5486400"/>
          <a:ext cx="765175" cy="19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8" imgW="685800" imgH="177480" progId="Equation.3">
                  <p:embed/>
                </p:oleObj>
              </mc:Choice>
              <mc:Fallback>
                <p:oleObj name="สมการ" r:id="rId18" imgW="685800" imgH="177480" progId="Equation.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191000" y="5486400"/>
                        <a:ext cx="765175" cy="19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การออกแบบโครงงาน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991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4D43338-B6DB-450C-AEEA-C30ECC79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13" y="609600"/>
            <a:ext cx="1650574" cy="53416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3503B86-7612-47C7-9FED-55B92BC8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58" y="242977"/>
            <a:ext cx="2133600" cy="63720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0AB2B6B-64E8-46DD-9D8B-02D952AC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0" y="1291590"/>
            <a:ext cx="2446020" cy="42748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3A8052C-AE8E-4716-8327-80A68C1D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11366"/>
            <a:ext cx="3216878" cy="62352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A1AFC79-5DD9-4EA4-83CE-4E73C0E6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6059"/>
            <a:ext cx="3017876" cy="6285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/>
          <p:cNvSpPr txBox="1"/>
          <p:nvPr/>
        </p:nvSpPr>
        <p:spPr>
          <a:xfrm>
            <a:off x="0" y="91440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ระบบซื้อขายอัตโนมัติหลายสกุลเงิน</a:t>
            </a:r>
            <a:endParaRPr lang="en-US" sz="40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en-US" sz="4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(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 currency trading system</a:t>
            </a:r>
            <a:r>
              <a:rPr lang="en-US" sz="4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</a:p>
          <a:p>
            <a:pPr algn="ctr"/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438400"/>
            <a:ext cx="9144000" cy="27084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อาจารย์ที่ปรึกษา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 กิตตินันท์ น้อยมณ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th-TH" sz="1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คณะผู้จัดทำ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นายพร้อมพันธุ์ </a:t>
            </a:r>
            <a:r>
              <a:rPr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ชัยมงคล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รหัส</a:t>
            </a:r>
            <a:r>
              <a:rPr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58523206022-8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นายกิตติชัย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แสนหลวง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รหัส 59523206027-6    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0" y="49073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สาขาวิชาวิศวกรรมคอมพิวเตอร์</a:t>
            </a:r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คณะวิศวกรรมศาสตร์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 มหาวิทยาลัยเทคโนโลยีราชมงคลล้านนา</a:t>
            </a:r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เชียงใหม่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9B78401-60AA-4CD0-9543-235150EF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782" y="419100"/>
            <a:ext cx="356541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EAA843C-7C79-4BAC-8C48-410AD52F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47700"/>
            <a:ext cx="303045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3D7207-A4E3-45F8-91DD-69998EB1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52" y="609600"/>
            <a:ext cx="203189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3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B9082A2-0144-46C6-B172-127F3511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98" y="685800"/>
            <a:ext cx="2202404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0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245B9F0-1979-4E0C-8CF7-C3B768E9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72" y="491671"/>
            <a:ext cx="2711856" cy="62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8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8E9706-C064-479A-9B35-5A2319D8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57200"/>
            <a:ext cx="2497282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3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Main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447800"/>
            <a:ext cx="5486400" cy="5084121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correlat();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614805"/>
            <a:ext cx="7338336" cy="4557395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CloseOrder();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447800"/>
            <a:ext cx="3200400" cy="5106622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BUY ();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87500"/>
            <a:ext cx="5633720" cy="4965700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th-TH" sz="4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รายการนำเสนอ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600200" y="1640145"/>
            <a:ext cx="601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ความเป็นมาของปัญหา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		</a:t>
            </a: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2)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วัตถุประสงค์ของโครงงาน</a:t>
            </a:r>
            <a:endParaRPr lang="en-US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การออกแบบโครงงาน</a:t>
            </a: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1</a:t>
            </a: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7) 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การออกแบบและพัฒนาโมบายเว็บแอปพลิ</a:t>
            </a:r>
            <a:r>
              <a:rPr lang="th-TH" sz="3200" dirty="0" err="1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เค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ชัน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cs typeface="TH SarabunPSK" panose="020B0500040200020003" pitchFamily="34" charset="-34"/>
              </a:rPr>
              <a:t>สรุปผลตามขอบเขต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732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SELL 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02894"/>
            <a:ext cx="5638800" cy="5035066"/>
          </a:xfrm>
          <a:prstGeom prst="rect">
            <a:avLst/>
          </a:prstGeom>
        </p:spPr>
      </p:pic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586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CloseOder();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6463638" cy="4953000"/>
          </a:xfrm>
          <a:prstGeom prst="rect">
            <a:avLst/>
          </a:prstGeom>
        </p:spPr>
      </p:pic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LineNotify ();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981200"/>
            <a:ext cx="8629650" cy="2367280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Call_LineNotify();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7645400" cy="2809438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4419600"/>
            <a:ext cx="2284348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4419600"/>
            <a:ext cx="2183130" cy="1670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419600"/>
            <a:ext cx="2284730" cy="1688899"/>
          </a:xfrm>
          <a:prstGeom prst="rect">
            <a:avLst/>
          </a:prstGeom>
        </p:spPr>
      </p:pic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วิธีใช้งาน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876173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1.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เปิดบัญชีเทรดกับโบรกเกอร์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ผ่านเว็บไซต์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 https://www.exness.com/th/standard_accounts#mt5</a:t>
            </a:r>
          </a:p>
        </p:txBody>
      </p:sp>
      <p:pic>
        <p:nvPicPr>
          <p:cNvPr id="10" name="รูปภาพ 3"/>
          <p:cNvPicPr>
            <a:picLocks noGrp="1" noChangeAspect="1"/>
          </p:cNvPicPr>
          <p:nvPr>
            <p:ph idx="1"/>
          </p:nvPr>
        </p:nvPicPr>
        <p:blipFill>
          <a:blip r:embed="rId2"/>
          <a:srcRect r="15841" b="2881"/>
          <a:stretch>
            <a:fillRect/>
          </a:stretch>
        </p:blipFill>
        <p:spPr>
          <a:xfrm>
            <a:off x="1393182" y="2209800"/>
            <a:ext cx="6226818" cy="3962400"/>
          </a:xfrm>
          <a:prstGeom prst="rect">
            <a:avLst/>
          </a:prstGeom>
        </p:spPr>
      </p:pic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90600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2.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เปิดใช้บริการ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LINE Notify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ผ่านเว็บไซต์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 https://notify-bot.line.me/my/</a:t>
            </a:r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400" y="1524000"/>
            <a:ext cx="6242509" cy="2286000"/>
          </a:xfrm>
          <a:prstGeom prst="rect">
            <a:avLst/>
          </a:prstGeom>
        </p:spPr>
      </p:pic>
      <p:pic>
        <p:nvPicPr>
          <p:cNvPr id="6" name="ตัวแทนเนื้อหา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62200" y="3962400"/>
            <a:ext cx="6248400" cy="2227515"/>
          </a:xfrm>
          <a:prstGeom prst="rect">
            <a:avLst/>
          </a:prstGeom>
        </p:spPr>
      </p:pic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3. Login ID and Password</a:t>
            </a:r>
          </a:p>
        </p:txBody>
      </p:sp>
      <p:pic>
        <p:nvPicPr>
          <p:cNvPr id="5" name="รูปภาพ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7" t="4400" r="2838" b="6745"/>
          <a:stretch/>
        </p:blipFill>
        <p:spPr>
          <a:xfrm>
            <a:off x="1665498" y="1524000"/>
            <a:ext cx="5878302" cy="3243330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413394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4. 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เมื่อ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Login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สำเร็จ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จะขึ้น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successful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ใน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Toolbox &gt; Journal</a:t>
            </a:r>
          </a:p>
        </p:txBody>
      </p:sp>
      <p:pic>
        <p:nvPicPr>
          <p:cNvPr id="5" name="รูปภาพ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48"/>
          <a:stretch>
            <a:fillRect/>
          </a:stretch>
        </p:blipFill>
        <p:spPr bwMode="auto">
          <a:xfrm>
            <a:off x="152400" y="1676400"/>
            <a:ext cx="8839200" cy="2149177"/>
          </a:xfrm>
          <a:prstGeom prst="rect">
            <a:avLst/>
          </a:prstGeom>
          <a:ln>
            <a:noFill/>
          </a:ln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5.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ทำการเพิ่ม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Expert Advisors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ใน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Chart EURUSD Timeframes H4</a:t>
            </a:r>
          </a:p>
        </p:txBody>
      </p:sp>
      <p:pic>
        <p:nvPicPr>
          <p:cNvPr id="5" name="รูปภาพ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6510867" cy="3962400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6.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ตั้งค่า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Expert Advisors Tab Common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ติ้กถูกทั้งหมด</a:t>
            </a:r>
            <a:endParaRPr lang="en-US" sz="2400" b="1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9" name="รูปภาพ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8" t="2186" r="2964" b="2197"/>
          <a:stretch>
            <a:fillRect/>
          </a:stretch>
        </p:blipFill>
        <p:spPr bwMode="auto">
          <a:xfrm>
            <a:off x="1239449" y="1524000"/>
            <a:ext cx="6685351" cy="3886200"/>
          </a:xfrm>
          <a:prstGeom prst="rect">
            <a:avLst/>
          </a:prstGeom>
          <a:ln>
            <a:noFill/>
          </a:ln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ความเป็นมาของปัญหา</a:t>
            </a:r>
          </a:p>
        </p:txBody>
      </p:sp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2311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7.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ตั้งค่า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Expert Advisors Tab Inputs </a:t>
            </a:r>
          </a:p>
        </p:txBody>
      </p:sp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C442DD2-F3CE-43DD-9941-E30132ED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90871"/>
            <a:ext cx="6124404" cy="41481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8.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ตั้งค่า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การอนุญาต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API Line Notify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ที่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Menu &gt; Tools &gt; Options </a:t>
            </a:r>
          </a:p>
        </p:txBody>
      </p:sp>
      <p:pic>
        <p:nvPicPr>
          <p:cNvPr id="11" name="รูปภาพ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1"/>
            <a:ext cx="8168501" cy="2971799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9.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ติ๊ก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Allow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WebRequest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เพื่อเพิ่ม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URL : https://notify-api.line.me/api/notify 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จากนั้นกด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ok</a:t>
            </a:r>
          </a:p>
        </p:txBody>
      </p:sp>
      <p:pic>
        <p:nvPicPr>
          <p:cNvPr id="12" name="รูปภาพ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600200"/>
            <a:ext cx="6019800" cy="4043213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10.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คลิ๊ก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ตรงช่อง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Auto Trading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ให้ขึ้นเป็นสีเขียน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เพื่อเปิดทำกานเทรดแบบอัตโนมัติ</a:t>
            </a:r>
            <a:endParaRPr lang="en-US" sz="2400" b="1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4" name="รูปภาพ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524000"/>
            <a:ext cx="6705600" cy="1874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19201" y="5988050"/>
            <a:ext cx="66293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err="1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</a:t>
            </a:r>
            <a:r>
              <a:rPr lang="en-US" sz="2000" b="1" dirty="0">
                <a:latin typeface="TH SarabunPSK" panose="020B0500040200020003" charset="0"/>
                <a:cs typeface="TH SarabunPSK" panose="020B0500040200020003" charset="0"/>
              </a:rPr>
              <a:t> Expert Advisors : Enable</a:t>
            </a:r>
          </a:p>
        </p:txBody>
      </p:sp>
      <p:pic>
        <p:nvPicPr>
          <p:cNvPr id="15" name="รูปภาพ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3886200"/>
            <a:ext cx="6705600" cy="2057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43000" y="3500755"/>
            <a:ext cx="67056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err="1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</a:t>
            </a:r>
            <a:r>
              <a:rPr lang="en-US" sz="2000" b="1" dirty="0">
                <a:latin typeface="TH SarabunPSK" panose="020B0500040200020003" charset="0"/>
                <a:cs typeface="TH SarabunPSK" panose="020B0500040200020003" charset="0"/>
              </a:rPr>
              <a:t> Expert Advisors : Disabled</a:t>
            </a:r>
          </a:p>
        </p:txBody>
      </p:sp>
      <p:sp>
        <p:nvSpPr>
          <p:cNvPr id="11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การออกแบบการทดลอง</a:t>
            </a: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97067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ัวแทนเนื้อหา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692981"/>
              </p:ext>
            </p:extLst>
          </p:nvPr>
        </p:nvGraphicFramePr>
        <p:xfrm>
          <a:off x="1905000" y="685800"/>
          <a:ext cx="5197475" cy="536048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4265">
                  <a:extLst>
                    <a:ext uri="{9D8B030D-6E8A-4147-A177-3AD203B41FA5}">
                      <a16:colId xmlns:a16="http://schemas.microsoft.com/office/drawing/2014/main" val="2454152628"/>
                    </a:ext>
                  </a:extLst>
                </a:gridCol>
                <a:gridCol w="2823210">
                  <a:extLst>
                    <a:ext uri="{9D8B030D-6E8A-4147-A177-3AD203B41FA5}">
                      <a16:colId xmlns:a16="http://schemas.microsoft.com/office/drawing/2014/main" val="1172582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896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คู่เงินที่ 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3612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คู่เงินที่ 2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0900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คู่เงินที่ 3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8641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ล็อตของคู่เงินที่ 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87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ล็อตของคู่เงินที่ 2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5650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ล็อตของคู่เงินที่ 3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9776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จำนวนจุดที่ต้องการปิดกำไร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988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จำนวนจุดที่ต้องการหยุดการขาดทุน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7971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จำนวนเงินที่ต้องการปิดกำไร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4594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จำนวนเงินที่ต้องการหยุดการขาดทุน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556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อิน</a:t>
                      </a:r>
                      <a:r>
                        <a:rPr lang="th-TH" sz="20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ดิเคเต</a:t>
                      </a: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อร์ที่ใช้หาค่าเฉลี่ยในช่วงเวลาที่เรากำหนด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9887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Use Line Notify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เปิด / ปิด การใช้งานการแจ้งเตือนผ่านไลน์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288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Token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โทเคนของไลน์ที่ได้จากการ 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Generate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9798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URL API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567285"/>
                  </a:ext>
                </a:extLst>
              </a:tr>
            </a:tbl>
          </a:graphicData>
        </a:graphic>
      </p:graphicFrame>
      <p:sp>
        <p:nvSpPr>
          <p:cNvPr id="6" name="สี่เหลี่ยมผืนผ้า 5"/>
          <p:cNvSpPr/>
          <p:nvPr/>
        </p:nvSpPr>
        <p:spPr>
          <a:xfrm>
            <a:off x="1905000" y="62484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อธิบายตัวแปรส่งให้ตัวโปรแกรมทำการปะมวลผลตามตัวแปรที่ได้ระบุ</a:t>
            </a:r>
            <a:endParaRPr lang="en-US" sz="2000" b="1" dirty="0"/>
          </a:p>
        </p:txBody>
      </p:sp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4726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304800" y="8382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1</a:t>
            </a:r>
            <a:r>
              <a:rPr lang="th-TH" sz="2400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a typeface="Calibri" panose="020F0502020204030204" pitchFamily="34" charset="0"/>
                <a:cs typeface="TH SarabunPSK" panose="020B0500040200020003" pitchFamily="34" charset="-34"/>
              </a:rPr>
              <a:t>ออกแบบการทดลองเพื่อหาผลลัพธ์ระบบซื้อขายอัตโนมัติหลายสกุลเงินโดยมีการทดสอบดังทั้งหมด 10 ครั้ง</a:t>
            </a:r>
            <a:endParaRPr lang="en-US" sz="2400" dirty="0"/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822952"/>
              </p:ext>
            </p:extLst>
          </p:nvPr>
        </p:nvGraphicFramePr>
        <p:xfrm>
          <a:off x="1981200" y="1828800"/>
          <a:ext cx="5114925" cy="377882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68375">
                  <a:extLst>
                    <a:ext uri="{9D8B030D-6E8A-4147-A177-3AD203B41FA5}">
                      <a16:colId xmlns:a16="http://schemas.microsoft.com/office/drawing/2014/main" val="105511025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7221931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707585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4095043042"/>
                    </a:ext>
                  </a:extLst>
                </a:gridCol>
                <a:gridCol w="1134745">
                  <a:extLst>
                    <a:ext uri="{9D8B030D-6E8A-4147-A177-3AD203B41FA5}">
                      <a16:colId xmlns:a16="http://schemas.microsoft.com/office/drawing/2014/main" val="414736535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การทดสอบที่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TP_taget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1957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29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3159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630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788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155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2038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290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044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376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384550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1981200" y="5867400"/>
            <a:ext cx="509977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ตารางออกแบบผลลัพธ์โดยกำหนดจุด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Take Profit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Stop Loss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3575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304800" y="838200"/>
            <a:ext cx="8839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ทดสอบเพื่อหาผลลัพธ์ระบบซื้อขายอัตโนมัติหลายสกุลเงินตามที่ได้ออกแบบไว้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โดยใช้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Broker : Exness.com</a:t>
            </a:r>
          </a:p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Currency : USD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Initial Deposit : 1000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Leverage 1:2000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positive correlation : 0.5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negative correlation : -0.5</a:t>
            </a:r>
          </a:p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en-US" sz="2400" b="1" dirty="0">
              <a:solidFill>
                <a:srgbClr val="FF0000"/>
              </a:solidFill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304800" y="4122003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การทดสอบหาค่า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Moving Average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ที่ดีที่สุดของระบบซื้อขายอัตโนมัติหลายสกุลเงินโดยมีการทดสอบ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MA5 , MA15 , MA20 , MA 25</a:t>
            </a:r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en-US" sz="2400" b="1" dirty="0">
              <a:solidFill>
                <a:srgbClr val="FF0000"/>
              </a:solidFill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9897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การทดลอง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769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38580"/>
              </p:ext>
            </p:extLst>
          </p:nvPr>
        </p:nvGraphicFramePr>
        <p:xfrm>
          <a:off x="1981200" y="1524000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3261935816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4506545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2400" b="1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720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392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43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94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59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35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394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2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39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92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654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66645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981201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1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826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/>
          <p:cNvSpPr txBox="1"/>
          <p:nvPr/>
        </p:nvSpPr>
        <p:spPr>
          <a:xfrm>
            <a:off x="377868" y="245008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ชื่อเรื่อง 1"/>
          <p:cNvSpPr txBox="1"/>
          <p:nvPr/>
        </p:nvSpPr>
        <p:spPr>
          <a:xfrm>
            <a:off x="381000" y="4648200"/>
            <a:ext cx="3977640" cy="72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1 นักลงทุนมือใหม่ไม่สามารถควบคุมอารมณ์ตัวเองได้</a:t>
            </a:r>
          </a:p>
        </p:txBody>
      </p:sp>
      <p:sp>
        <p:nvSpPr>
          <p:cNvPr id="16" name="ชื่อเรื่อง 1"/>
          <p:cNvSpPr txBox="1"/>
          <p:nvPr/>
        </p:nvSpPr>
        <p:spPr>
          <a:xfrm>
            <a:off x="4572000" y="4648200"/>
            <a:ext cx="4267200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 </a:t>
            </a:r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นักลงทุนต้องใช้เวลาเฝ้าหน้าจอ </a:t>
            </a:r>
            <a:endParaRPr lang="en-US" sz="24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ในการเทรด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/>
          <a:stretch>
            <a:fillRect/>
          </a:stretch>
        </p:blipFill>
        <p:spPr>
          <a:xfrm>
            <a:off x="304800" y="1524000"/>
            <a:ext cx="3977640" cy="280416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6457" r="16561" b="7442"/>
          <a:stretch>
            <a:fillRect/>
          </a:stretch>
        </p:blipFill>
        <p:spPr>
          <a:xfrm>
            <a:off x="4572000" y="1524000"/>
            <a:ext cx="4258310" cy="2804160"/>
          </a:xfrm>
          <a:prstGeom prst="rect">
            <a:avLst/>
          </a:prstGeom>
        </p:spPr>
      </p:pic>
      <p:sp>
        <p:nvSpPr>
          <p:cNvPr id="10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762000"/>
            <a:ext cx="6324600" cy="3240000"/>
          </a:xfrm>
          <a:prstGeom prst="rect">
            <a:avLst/>
          </a:prstGeom>
        </p:spPr>
      </p:pic>
      <p:pic>
        <p:nvPicPr>
          <p:cNvPr id="5" name="Picture 2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648200"/>
            <a:ext cx="63246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สี่เหลี่ยมผืนผ้า 1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1</a:t>
            </a:r>
            <a:endParaRPr lang="en-US" sz="2000" b="1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9149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59968"/>
              </p:ext>
            </p:extLst>
          </p:nvPr>
        </p:nvGraphicFramePr>
        <p:xfrm>
          <a:off x="1938020" y="1524000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788277791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976765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2400" b="1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205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126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673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2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319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31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53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594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45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631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18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87711"/>
                  </a:ext>
                </a:extLst>
              </a:tr>
            </a:tbl>
          </a:graphicData>
        </a:graphic>
      </p:graphicFrame>
      <p:sp>
        <p:nvSpPr>
          <p:cNvPr id="6" name="สี่เหลี่ยมผืนผ้า 5"/>
          <p:cNvSpPr/>
          <p:nvPr/>
        </p:nvSpPr>
        <p:spPr>
          <a:xfrm>
            <a:off x="1981200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2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5880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1905000" y="762000"/>
            <a:ext cx="5274310" cy="3240000"/>
          </a:xfrm>
          <a:prstGeom prst="rect">
            <a:avLst/>
          </a:prstGeom>
        </p:spPr>
      </p:pic>
      <p:pic>
        <p:nvPicPr>
          <p:cNvPr id="3" name="Picture 3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48200"/>
            <a:ext cx="527431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2</a:t>
            </a:r>
            <a:endParaRPr lang="en-US" sz="2000" b="1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2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317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979331"/>
              </p:ext>
            </p:extLst>
          </p:nvPr>
        </p:nvGraphicFramePr>
        <p:xfrm>
          <a:off x="1938020" y="1524000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243202811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765855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58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24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629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92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842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24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24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35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24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363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th-TH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925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</a:t>
                      </a:r>
                      <a:r>
                        <a:rPr lang="th-TH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r>
                        <a:rPr lang="th-TH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26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th-TH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92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r>
                        <a:rPr lang="th-TH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563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24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321244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981200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3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49396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1964690" y="762000"/>
            <a:ext cx="5274310" cy="3240000"/>
          </a:xfrm>
          <a:prstGeom prst="rect">
            <a:avLst/>
          </a:prstGeom>
        </p:spPr>
      </p:pic>
      <p:pic>
        <p:nvPicPr>
          <p:cNvPr id="3" name="Picture 4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648200"/>
            <a:ext cx="527431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3</a:t>
            </a:r>
            <a:endParaRPr lang="en-US" sz="2000" b="1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3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7266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110896"/>
              </p:ext>
            </p:extLst>
          </p:nvPr>
        </p:nvGraphicFramePr>
        <p:xfrm>
          <a:off x="1938020" y="1475988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2669375701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3271910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0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320080"/>
                  </a:ext>
                </a:extLst>
              </a:tr>
              <a:tr h="316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57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717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786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29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06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849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44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392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014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781370"/>
                  </a:ext>
                </a:extLst>
              </a:tr>
            </a:tbl>
          </a:graphicData>
        </a:graphic>
      </p:graphicFrame>
      <p:sp>
        <p:nvSpPr>
          <p:cNvPr id="6" name="สี่เหลี่ยมผืนผ้า 5"/>
          <p:cNvSpPr/>
          <p:nvPr/>
        </p:nvSpPr>
        <p:spPr>
          <a:xfrm>
            <a:off x="1981200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4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0050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4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762000"/>
            <a:ext cx="5274310" cy="3240000"/>
          </a:xfrm>
          <a:prstGeom prst="rect">
            <a:avLst/>
          </a:prstGeom>
        </p:spPr>
      </p:pic>
      <p:pic>
        <p:nvPicPr>
          <p:cNvPr id="3" name="Picture 4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5" y="4649400"/>
            <a:ext cx="527431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4</a:t>
            </a:r>
            <a:endParaRPr lang="en-US" sz="2000" b="1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4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5260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79861"/>
              </p:ext>
            </p:extLst>
          </p:nvPr>
        </p:nvGraphicFramePr>
        <p:xfrm>
          <a:off x="1938020" y="1524000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2120244022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355096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65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785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448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57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66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294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15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7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429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45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941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831117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981200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5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6536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9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762000"/>
            <a:ext cx="5274310" cy="3240000"/>
          </a:xfrm>
          <a:prstGeom prst="rect">
            <a:avLst/>
          </a:prstGeom>
        </p:spPr>
      </p:pic>
      <p:pic>
        <p:nvPicPr>
          <p:cNvPr id="3" name="Picture 5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5" y="4648200"/>
            <a:ext cx="527431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5</a:t>
            </a:r>
            <a:endParaRPr lang="en-US" sz="2000" b="1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5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5354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202924"/>
              </p:ext>
            </p:extLst>
          </p:nvPr>
        </p:nvGraphicFramePr>
        <p:xfrm>
          <a:off x="1938020" y="1475988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222072787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40289167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2400" b="1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00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47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22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75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607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35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55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029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39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619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36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67224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981200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6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115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/>
          <p:cNvSpPr txBox="1"/>
          <p:nvPr/>
        </p:nvSpPr>
        <p:spPr>
          <a:xfrm>
            <a:off x="377868" y="22098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ชื่อเรื่อง 1"/>
          <p:cNvSpPr>
            <a:spLocks noGrp="1"/>
          </p:cNvSpPr>
          <p:nvPr>
            <p:ph type="title"/>
          </p:nvPr>
        </p:nvSpPr>
        <p:spPr>
          <a:xfrm>
            <a:off x="381000" y="4724400"/>
            <a:ext cx="4038600" cy="721995"/>
          </a:xfrm>
        </p:spPr>
        <p:txBody>
          <a:bodyPr>
            <a:no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ไม่รู้จะเริ่มต้นการเทรดอย่างไร</a:t>
            </a:r>
          </a:p>
        </p:txBody>
      </p:sp>
      <p:sp>
        <p:nvSpPr>
          <p:cNvPr id="13" name="ชื่อเรื่อง 1"/>
          <p:cNvSpPr txBox="1"/>
          <p:nvPr/>
        </p:nvSpPr>
        <p:spPr>
          <a:xfrm>
            <a:off x="4648200" y="4724400"/>
            <a:ext cx="4114800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4 การล้างพอร์ต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4038600" cy="281225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36"/>
          <a:stretch/>
        </p:blipFill>
        <p:spPr>
          <a:xfrm>
            <a:off x="4648200" y="1600200"/>
            <a:ext cx="4114800" cy="2820036"/>
          </a:xfrm>
          <a:prstGeom prst="rect">
            <a:avLst/>
          </a:prstGeom>
        </p:spPr>
      </p:pic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4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762000"/>
            <a:ext cx="5274310" cy="3240000"/>
          </a:xfrm>
          <a:prstGeom prst="rect">
            <a:avLst/>
          </a:prstGeom>
        </p:spPr>
      </p:pic>
      <p:pic>
        <p:nvPicPr>
          <p:cNvPr id="3" name="Picture 5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5" y="4648200"/>
            <a:ext cx="527431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6</a:t>
            </a:r>
            <a:endParaRPr lang="en-US" sz="2000" b="1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6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6470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30305"/>
              </p:ext>
            </p:extLst>
          </p:nvPr>
        </p:nvGraphicFramePr>
        <p:xfrm>
          <a:off x="1938020" y="1475988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409004412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5362515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074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473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53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440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243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17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994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456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8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593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07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124198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981200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7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997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9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762000"/>
            <a:ext cx="5274310" cy="3240000"/>
          </a:xfrm>
          <a:prstGeom prst="rect">
            <a:avLst/>
          </a:prstGeom>
        </p:spPr>
      </p:pic>
      <p:pic>
        <p:nvPicPr>
          <p:cNvPr id="3" name="Picture 6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5" y="4649400"/>
            <a:ext cx="527431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7</a:t>
            </a:r>
            <a:endParaRPr lang="en-US" sz="2000" b="1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7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8558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271121"/>
              </p:ext>
            </p:extLst>
          </p:nvPr>
        </p:nvGraphicFramePr>
        <p:xfrm>
          <a:off x="1938020" y="1475988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1067309816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473074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2400" b="1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42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12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441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88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68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470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126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139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388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525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011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177534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981200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8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00590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4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762000"/>
            <a:ext cx="5274310" cy="3240000"/>
          </a:xfrm>
          <a:prstGeom prst="rect">
            <a:avLst/>
          </a:prstGeom>
        </p:spPr>
      </p:pic>
      <p:pic>
        <p:nvPicPr>
          <p:cNvPr id="3" name="Picture 6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5" y="4648200"/>
            <a:ext cx="527431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8</a:t>
            </a:r>
            <a:endParaRPr lang="en-US" sz="2000" b="1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8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7118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76534"/>
              </p:ext>
            </p:extLst>
          </p:nvPr>
        </p:nvGraphicFramePr>
        <p:xfrm>
          <a:off x="1938020" y="1475988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992379327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913273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1600" b="1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76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2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72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46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114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075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92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240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44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840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07240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981200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9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4326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762000"/>
            <a:ext cx="5274310" cy="3240000"/>
          </a:xfrm>
          <a:prstGeom prst="rect">
            <a:avLst/>
          </a:prstGeom>
        </p:spPr>
      </p:pic>
      <p:pic>
        <p:nvPicPr>
          <p:cNvPr id="3" name="Picture 7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5" y="4649400"/>
            <a:ext cx="527431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9</a:t>
            </a:r>
            <a:endParaRPr lang="en-US" sz="2000" b="1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9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7017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77708"/>
              </p:ext>
            </p:extLst>
          </p:nvPr>
        </p:nvGraphicFramePr>
        <p:xfrm>
          <a:off x="1938020" y="1475988"/>
          <a:ext cx="5267960" cy="4696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292098067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4025804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2400" b="1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57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EURUSD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750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GBPUSD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45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USDCHF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611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04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196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44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003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763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387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387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769325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981200" y="914400"/>
            <a:ext cx="525779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ตารางการป้อนข้อมูลตัวแปรของการทดสอบที่ 10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1843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762000"/>
            <a:ext cx="5274310" cy="3240000"/>
          </a:xfrm>
          <a:prstGeom prst="rect">
            <a:avLst/>
          </a:prstGeom>
        </p:spPr>
      </p:pic>
      <p:pic>
        <p:nvPicPr>
          <p:cNvPr id="3" name="Picture 7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5" y="4648200"/>
            <a:ext cx="527431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1371600" y="4114800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ผลการทดสอบที่ 10</a:t>
            </a:r>
            <a:endParaRPr lang="en-US" sz="2000" b="1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371600" y="6248400"/>
            <a:ext cx="6324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กราฟแสดง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Balance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Equity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จากผลการทดสอบที่ 10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9822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697231"/>
              </p:ext>
            </p:extLst>
          </p:nvPr>
        </p:nvGraphicFramePr>
        <p:xfrm>
          <a:off x="1600200" y="762000"/>
          <a:ext cx="5829300" cy="469621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4038567439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99400209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4189349205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57633909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956675000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175185391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No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TP_taget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Profit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91501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0210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14.79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014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-5.98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3240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3.97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754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97.95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8057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37.14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7897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9.36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1846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-26.38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76533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9.21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2743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-17.02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691715"/>
                  </a:ext>
                </a:extLst>
              </a:tr>
            </a:tbl>
          </a:graphicData>
        </a:graphic>
      </p:graphicFrame>
      <p:sp>
        <p:nvSpPr>
          <p:cNvPr id="6" name="สี่เหลี่ยมผืนผ้า 5"/>
          <p:cNvSpPr/>
          <p:nvPr/>
        </p:nvSpPr>
        <p:spPr>
          <a:xfrm>
            <a:off x="1600200" y="5562600"/>
            <a:ext cx="58674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ตารางสรุปผลการทดสอบโดยใช้ค่า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305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วัตถุประสงค์ของโครงงาน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5101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73906"/>
              </p:ext>
            </p:extLst>
          </p:nvPr>
        </p:nvGraphicFramePr>
        <p:xfrm>
          <a:off x="1600200" y="762000"/>
          <a:ext cx="5829300" cy="469621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20608755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74613938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89985017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317685985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427478001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1837308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No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TP_taget</a:t>
                      </a: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1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1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Profit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8096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54.82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6375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50.39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5624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53.17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9559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3.61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7793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-37.12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4725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10.24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5235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5.26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096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-36.56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493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25.03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173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-69.74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986398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600200" y="5562600"/>
            <a:ext cx="586739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ตารางสรุปผลการทดสอบโดยใช้ค่า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15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340576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69629"/>
              </p:ext>
            </p:extLst>
          </p:nvPr>
        </p:nvGraphicFramePr>
        <p:xfrm>
          <a:off x="1600200" y="762000"/>
          <a:ext cx="5829300" cy="453485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019067791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23733452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953191570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97947362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926955676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40938809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No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TP_taget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Profit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158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86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74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849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41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1067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0194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670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7947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705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714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7176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982652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600200" y="5562600"/>
            <a:ext cx="579119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ตารางสรุปผลการทดสอบโดยใช้ค่า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20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7947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14729"/>
              </p:ext>
            </p:extLst>
          </p:nvPr>
        </p:nvGraphicFramePr>
        <p:xfrm>
          <a:off x="1600200" y="762000"/>
          <a:ext cx="5829300" cy="453485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040456705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834504626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463833630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4080365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05443689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7765954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No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TP_taget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4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1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Profit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1274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4394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94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0842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240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</a:t>
                      </a:r>
                      <a:r>
                        <a:rPr lang="th-TH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07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8944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129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2560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04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42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196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06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r>
                        <a:rPr lang="th-TH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</a:t>
                      </a: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636095"/>
                  </a:ext>
                </a:extLst>
              </a:tr>
            </a:tbl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1600200" y="5562600"/>
            <a:ext cx="586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ตารางสรุปผลการทดสอบโดยใช้ค่า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25</a:t>
            </a:r>
            <a:endParaRPr lang="en-US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03367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สรุปผลตามขอบเขต</a:t>
            </a:r>
          </a:p>
        </p:txBody>
      </p:sp>
      <p:sp>
        <p:nvSpPr>
          <p:cNvPr id="5" name="ตัวแทนหมายเลขสไลด์ 3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6155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30710"/>
            <a:ext cx="8382000" cy="544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Aft>
                <a:spcPts val="0"/>
              </a:spcAft>
            </a:pP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หลังจากทางคณะผู้จัดทำชุดภาพข้อมูลสำหรับการอ่านค่าจากภาพมิเตอร์น้ำโดยการเรียนรู้ของเครื่อง และทำการทดสอบประสิทธิภาพ ตามขอบเขตที่ได้กำหนดไว้ได้ผลสรุปการทดลอง คือ</a:t>
            </a:r>
            <a:endParaRPr lang="en-US" sz="2200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8.1 สร้าง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Dataset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ภาพตัวเลขของมาตรวัดน้ำจำนวน 1500 ภาพ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(0-9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อย่างละ 150 ภาพ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สำหรับ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Training, 200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ภาพสำหรับ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Validation, 300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ภาพสำหรับ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Testing 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สรุป ได้ตามขอบเขต</a:t>
            </a:r>
            <a:endParaRPr lang="en-US" sz="22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8.2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สร้างแบบจำลองใช้ในการจดจำตัวเลขของมาตรวัดน้ำ โดยใช้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CNN,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KNN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และ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SVM </a:t>
            </a:r>
            <a:endParaRPr lang="th-TH" sz="22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สรุป ได้ตามขอบเขต</a:t>
            </a:r>
            <a:endParaRPr lang="en-US" sz="22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8.3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ทำการเปรียบเทียบความถูกต้องของแบบจำลองในข้อ 2 กับ แอพพลิเคชั่น </a:t>
            </a:r>
            <a:r>
              <a:rPr lang="en-US" sz="2200" b="1" dirty="0" err="1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Anyline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ระบบ</a:t>
            </a:r>
            <a:r>
              <a:rPr lang="en-US" sz="2200" b="1" dirty="0" err="1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AutoML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โปรแกรม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Tesseract 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สรุป ได้ตามขอบเขต</a:t>
            </a:r>
            <a:endParaRPr lang="en-US" sz="22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8.4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จัดทำ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Mobile Web 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เพื่อทดสอบ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Model 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ในข้อ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 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อย่างน้อย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00 ภาพ สรุป ได้ตามขอบเขต</a:t>
            </a:r>
            <a:endParaRPr lang="en-US" sz="22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8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.5 สามารถบันทึกรูปภาพใหม่เข้าไปยังฐานข้อมูลได้ สรุป ได้ตามขอบเขต</a:t>
            </a:r>
            <a:endParaRPr lang="en-US" sz="22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8.6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มีความถูกต้องในการอ่านมาตรวัดน้ำที่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80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เปอร์เซ็นต์ขึ้นไป สรุป ไม่ได้ตามขอบเขต </a:t>
            </a: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เนื่องจาก ชุดภาพข้อมูลอาจยังไม่มากพอ และพบปัญหาตัวเลข 6 และ 9 เมื่อทำการกลับด้าน</a:t>
            </a: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มีลักษณะเหมือนกันแบบจำลองจึงไม่สามารถแยกได้</a:t>
            </a:r>
            <a:endParaRPr lang="en-US" sz="22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457200">
              <a:lnSpc>
                <a:spcPct val="115000"/>
              </a:lnSpc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8.7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ใช้ภาพของมาตรวัดน้ำยี่ห้อ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SANWA 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ในการทดสอบประสิทธิภาพระบบ สรุป ได้ตามขอบเขต</a:t>
            </a:r>
            <a:endParaRPr lang="en-US" sz="2200" b="1" dirty="0">
              <a:solidFill>
                <a:srgbClr val="FF0000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04408"/>
            <a:ext cx="6934200" cy="193899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1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จบการนำเสนอ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0" y="2179320"/>
            <a:ext cx="9144000" cy="193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8640">
              <a:lnSpc>
                <a:spcPct val="107000"/>
              </a:lnSpc>
              <a:spcAft>
                <a:spcPts val="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เพื่อสร้างโปรแกรมเทรดอัตโนมัติ (Expert Advisors) สำหรับการซื้อขาย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 อัตราแลกเปลี่ยนเงินตราระหว่างประเทศ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เพื่ออำนวยความสะดวกผู้ใช้งานในการค้าขายอัตราแลกเปลี่ยนระหว่างประเทศ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เพื่อทดสอบแนวคิดของความสัมพันธ์ 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(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Correlations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)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ระหว่างโปรดักส์ทางการเงิน             </a:t>
            </a:r>
            <a:endParaRPr lang="en-US" altLang="th-TH" sz="2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327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สีเหลืองเขีย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2660</Words>
  <Application>Microsoft Office PowerPoint</Application>
  <PresentationFormat>นำเสนอทางหน้าจอ (4:3)</PresentationFormat>
  <Paragraphs>803</Paragraphs>
  <Slides>75</Slides>
  <Notes>2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2</vt:i4>
      </vt:variant>
      <vt:variant>
        <vt:lpstr>ชื่อเรื่องสไลด์</vt:lpstr>
      </vt:variant>
      <vt:variant>
        <vt:i4>75</vt:i4>
      </vt:variant>
    </vt:vector>
  </HeadingPairs>
  <TitlesOfParts>
    <vt:vector size="84" baseType="lpstr">
      <vt:lpstr>Arial</vt:lpstr>
      <vt:lpstr>TH SarabunPSK</vt:lpstr>
      <vt:lpstr>Times New Roman</vt:lpstr>
      <vt:lpstr>TH Sarabun New</vt:lpstr>
      <vt:lpstr>Calibri</vt:lpstr>
      <vt:lpstr>Tahoma</vt:lpstr>
      <vt:lpstr>Office Theme</vt:lpstr>
      <vt:lpstr>Equation.KSEE3</vt:lpstr>
      <vt:lpstr>สมการ</vt:lpstr>
      <vt:lpstr>งานนำเสนอ PowerPoint</vt:lpstr>
      <vt:lpstr>งานนำเสนอ PowerPoint</vt:lpstr>
      <vt:lpstr>รายการนำเสนอ</vt:lpstr>
      <vt:lpstr>ความเป็นมาของปัญหา</vt:lpstr>
      <vt:lpstr>งานนำเสนอ PowerPoint</vt:lpstr>
      <vt:lpstr>รูปที่ 3 ไม่รู้จะเริ่มต้นการเทรดอย่างไร</vt:lpstr>
      <vt:lpstr>วัตถุประสงค์ของโครงงาน</vt:lpstr>
      <vt:lpstr>งานนำเสนอ PowerPoint</vt:lpstr>
      <vt:lpstr>กรอบแนวความคิดของโครงงาน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การออกแบบโครงงาน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Code : Main</vt:lpstr>
      <vt:lpstr>Code : correlat();</vt:lpstr>
      <vt:lpstr>Code : CloseOrder();</vt:lpstr>
      <vt:lpstr>Code : BUY ();</vt:lpstr>
      <vt:lpstr>Code : SELL ();</vt:lpstr>
      <vt:lpstr>Code : CloseOder();</vt:lpstr>
      <vt:lpstr>Code : LineNotify ();</vt:lpstr>
      <vt:lpstr>Code : Call_LineNotify();</vt:lpstr>
      <vt:lpstr>วิธีใช้งาน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การออกแบบการทดลอง</vt:lpstr>
      <vt:lpstr>งานนำเสนอ PowerPoint</vt:lpstr>
      <vt:lpstr>งานนำเสนอ PowerPoint</vt:lpstr>
      <vt:lpstr>งานนำเสนอ PowerPoint</vt:lpstr>
      <vt:lpstr>การทดลอง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สรุปผลตามขอบเขต</vt:lpstr>
      <vt:lpstr>งานนำเสนอ PowerPoint</vt:lpstr>
      <vt:lpstr>งานนำเสนอ PowerPoint</vt:lpstr>
    </vt:vector>
  </TitlesOfParts>
  <Company>RMUTL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กองประชาสัมพันธ์ มทร.ล้านนา</dc:creator>
  <cp:lastModifiedBy>Kittichai Saenluang</cp:lastModifiedBy>
  <cp:revision>589</cp:revision>
  <dcterms:created xsi:type="dcterms:W3CDTF">2014-06-16T04:52:00Z</dcterms:created>
  <dcterms:modified xsi:type="dcterms:W3CDTF">2021-02-21T05:57:45Z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